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00" r:id="rId4"/>
    <p:sldMasterId id="2147487012" r:id="rId5"/>
  </p:sldMasterIdLst>
  <p:notesMasterIdLst>
    <p:notesMasterId r:id="rId20"/>
  </p:notesMasterIdLst>
  <p:handoutMasterIdLst>
    <p:handoutMasterId r:id="rId21"/>
  </p:handoutMasterIdLst>
  <p:sldIdLst>
    <p:sldId id="4528" r:id="rId6"/>
    <p:sldId id="4631" r:id="rId7"/>
    <p:sldId id="4632" r:id="rId8"/>
    <p:sldId id="4621" r:id="rId9"/>
    <p:sldId id="4633" r:id="rId10"/>
    <p:sldId id="4628" r:id="rId11"/>
    <p:sldId id="4625" r:id="rId12"/>
    <p:sldId id="4622" r:id="rId13"/>
    <p:sldId id="4629" r:id="rId14"/>
    <p:sldId id="4623" r:id="rId15"/>
    <p:sldId id="4624" r:id="rId16"/>
    <p:sldId id="4626" r:id="rId17"/>
    <p:sldId id="4627" r:id="rId18"/>
    <p:sldId id="4630" r:id="rId19"/>
  </p:sldIdLst>
  <p:sldSz cx="14630400" cy="8229600"/>
  <p:notesSz cx="6858000" cy="9144000"/>
  <p:defaultTextStyle>
    <a:defPPr>
      <a:defRPr lang="en-US"/>
    </a:defPPr>
    <a:lvl1pPr marL="0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5266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0584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5804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81148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6429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71640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16998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62322" algn="l" defTabSz="109058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637" userDrawn="1">
          <p15:clr>
            <a:srgbClr val="A4A3A4"/>
          </p15:clr>
        </p15:guide>
        <p15:guide id="2" pos="4608">
          <p15:clr>
            <a:srgbClr val="A4A3A4"/>
          </p15:clr>
        </p15:guide>
        <p15:guide id="3" pos="46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jis Shahzad" initials="NS" lastIdx="20" clrIdx="0">
    <p:extLst/>
  </p:cmAuthor>
  <p:cmAuthor id="2" name="Windows User" initials="WU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7F7F7"/>
    <a:srgbClr val="2B4F63"/>
    <a:srgbClr val="C70002"/>
    <a:srgbClr val="F26F12"/>
    <a:srgbClr val="7890A4"/>
    <a:srgbClr val="7192A7"/>
    <a:srgbClr val="979E9D"/>
    <a:srgbClr val="F4760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7270E-91B5-8153-8DD4-2D6C2A5D4744}" v="103" dt="2021-03-01T18:39:54.024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343" autoAdjust="0"/>
  </p:normalViewPr>
  <p:slideViewPr>
    <p:cSldViewPr snapToGrid="0">
      <p:cViewPr>
        <p:scale>
          <a:sx n="139" d="100"/>
          <a:sy n="139" d="100"/>
        </p:scale>
        <p:origin x="-120" y="-114"/>
      </p:cViewPr>
      <p:guideLst>
        <p:guide orient="horz" pos="2637"/>
        <p:guide pos="4608"/>
        <p:guide pos="46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29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CF2E92F-EA97-4741-83A1-DF09D7201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29F516-0EA0-4BF4-A7DA-208E80D425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C0FE9-7432-4045-9E20-F31C83845D52}" type="datetimeFigureOut">
              <a:rPr lang="en-CA" smtClean="0"/>
              <a:t>2022-01-14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37CC971-DC54-4F77-9D15-982B5FB183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CA5A11-0DCD-4EF7-875E-4B1DF36F2B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5FFF-0571-43B5-9FEF-7DDE08313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B5E9-2D6F-4222-8E9A-CB6BD522DE8C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F3FCE-5F3A-45D7-9CF8-8C26299B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5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5266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0584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5804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81148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6429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71640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6998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62322" algn="l" defTabSz="10905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F3FCE-5F3A-45D7-9CF8-8C26299B12F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1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F3FCE-5F3A-45D7-9CF8-8C26299B12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6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6DAC89-F781-44DB-A56F-0E10BDCB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F07C-C9BD-4D00-A440-EACE1BD84700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2022-01-14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00C442-6876-4D6F-8D0C-89487B4D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7BE745-7AD4-45CF-BF37-2C949A42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195B-3D31-476F-BA64-73479AC4D88A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4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xmlns="" id="{12684F0A-E70A-41BF-8148-445814C53353}"/>
              </a:ext>
            </a:extLst>
          </p:cNvPr>
          <p:cNvSpPr/>
          <p:nvPr userDrawn="1"/>
        </p:nvSpPr>
        <p:spPr>
          <a:xfrm>
            <a:off x="0" y="407412"/>
            <a:ext cx="7064393" cy="78221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65576" y="1959670"/>
            <a:ext cx="3672907" cy="4310261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60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904857" y="4292453"/>
            <a:ext cx="3720648" cy="3720648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40" baseline="0">
                <a:latin typeface="Arial" pitchFamily="34" charset="0"/>
                <a:cs typeface="Arial" pitchFamily="34" charset="0"/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904857" y="244825"/>
            <a:ext cx="3720648" cy="3720648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40" baseline="0">
                <a:latin typeface="Arial" pitchFamily="34" charset="0"/>
                <a:cs typeface="Arial" pitchFamily="34" charset="0"/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104898" y="2268640"/>
            <a:ext cx="3720649" cy="3720648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40" baseline="0">
                <a:latin typeface="Arial" pitchFamily="34" charset="0"/>
                <a:cs typeface="Arial" pitchFamily="34" charset="0"/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35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797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66A9ECC-0E5A-4F8D-8B32-1A09FCA3A515}"/>
              </a:ext>
            </a:extLst>
          </p:cNvPr>
          <p:cNvSpPr/>
          <p:nvPr userDrawn="1"/>
        </p:nvSpPr>
        <p:spPr>
          <a:xfrm>
            <a:off x="0" y="2704012"/>
            <a:ext cx="14630400" cy="2821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99F7777-80AB-45AD-A4AD-DC177125BA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06285" y="1896727"/>
            <a:ext cx="11934180" cy="4436146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08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784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73819" y="0"/>
            <a:ext cx="5356583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86FFBD0-9FD6-4A18-B316-E26268B41695}"/>
              </a:ext>
            </a:extLst>
          </p:cNvPr>
          <p:cNvSpPr/>
          <p:nvPr userDrawn="1"/>
        </p:nvSpPr>
        <p:spPr>
          <a:xfrm>
            <a:off x="2" y="442516"/>
            <a:ext cx="8928179" cy="1598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31840" y="3959726"/>
            <a:ext cx="4649972" cy="2874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462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32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9573222" cy="82296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045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140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217917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n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86A195-A1A6-4EC4-9D01-5DF1017210BC}"/>
              </a:ext>
            </a:extLst>
          </p:cNvPr>
          <p:cNvSpPr/>
          <p:nvPr userDrawn="1"/>
        </p:nvSpPr>
        <p:spPr>
          <a:xfrm>
            <a:off x="0" y="-114300"/>
            <a:ext cx="14630400" cy="8343900"/>
          </a:xfrm>
          <a:prstGeom prst="rect">
            <a:avLst/>
          </a:prstGeom>
          <a:gradFill flip="none" rotWithShape="1">
            <a:gsLst>
              <a:gs pos="0">
                <a:srgbClr val="4B6B81"/>
              </a:gs>
              <a:gs pos="7000">
                <a:srgbClr val="55748A"/>
              </a:gs>
              <a:gs pos="54000">
                <a:srgbClr val="2B4F63"/>
              </a:gs>
              <a:gs pos="78000">
                <a:srgbClr val="003447"/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3" tIns="45516" rIns="91073" bIns="45516" rtlCol="0" anchor="ctr"/>
          <a:lstStyle/>
          <a:p>
            <a:pPr algn="ctr" defTabSz="1092816"/>
            <a:endParaRPr lang="en-CA" sz="220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B961AE1-25FD-4BB2-BD9D-0A026B2B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734158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520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xmlns="" id="{F8651505-3071-45CB-8043-716B6DEB5CAA}"/>
              </a:ext>
            </a:extLst>
          </p:cNvPr>
          <p:cNvSpPr/>
          <p:nvPr userDrawn="1"/>
        </p:nvSpPr>
        <p:spPr>
          <a:xfrm flipH="1" flipV="1">
            <a:off x="13536690" y="0"/>
            <a:ext cx="1093709" cy="822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C8B47315-6B17-4130-8D72-34DCD83C44D7}"/>
              </a:ext>
            </a:extLst>
          </p:cNvPr>
          <p:cNvSpPr/>
          <p:nvPr userDrawn="1"/>
        </p:nvSpPr>
        <p:spPr>
          <a:xfrm>
            <a:off x="-12182" y="0"/>
            <a:ext cx="1855439" cy="822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xmlns="" id="{E93DC84E-4259-4B70-9662-D2A6783C4DD0}"/>
              </a:ext>
            </a:extLst>
          </p:cNvPr>
          <p:cNvGrpSpPr/>
          <p:nvPr userDrawn="1"/>
        </p:nvGrpSpPr>
        <p:grpSpPr>
          <a:xfrm>
            <a:off x="1110083" y="2183821"/>
            <a:ext cx="6462042" cy="5082506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640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320554" y="2369255"/>
            <a:ext cx="6074656" cy="3600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xmlns="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0244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004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71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912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398979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32283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148174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424813" y="1357910"/>
            <a:ext cx="4272920" cy="6483073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/>
          </a:p>
        </p:txBody>
      </p:sp>
      <p:sp>
        <p:nvSpPr>
          <p:cNvPr id="4" name="Rounded Rectangle 3"/>
          <p:cNvSpPr/>
          <p:nvPr userDrawn="1"/>
        </p:nvSpPr>
        <p:spPr>
          <a:xfrm>
            <a:off x="638319" y="1617000"/>
            <a:ext cx="184642" cy="601824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668613" y="1531983"/>
            <a:ext cx="823019" cy="82217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854045" y="1973890"/>
            <a:ext cx="2678698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68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854045" y="2562189"/>
            <a:ext cx="2678698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68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865475" y="6979359"/>
            <a:ext cx="2678400" cy="350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68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865475" y="5349623"/>
            <a:ext cx="3260755" cy="16435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36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336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991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2013AC2-098E-4C76-95F4-66D63E9D2494}"/>
              </a:ext>
            </a:extLst>
          </p:cNvPr>
          <p:cNvSpPr/>
          <p:nvPr userDrawn="1"/>
        </p:nvSpPr>
        <p:spPr>
          <a:xfrm>
            <a:off x="-1" y="2"/>
            <a:ext cx="14630401" cy="1203944"/>
          </a:xfrm>
          <a:prstGeom prst="rect">
            <a:avLst/>
          </a:prstGeom>
          <a:gradFill flip="none" rotWithShape="1">
            <a:gsLst>
              <a:gs pos="14000">
                <a:srgbClr val="99ADB8"/>
              </a:gs>
              <a:gs pos="3000">
                <a:srgbClr val="FFFFFF"/>
              </a:gs>
              <a:gs pos="35000">
                <a:srgbClr val="315A71"/>
              </a:gs>
              <a:gs pos="78000">
                <a:srgbClr val="00344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3" tIns="45516" rIns="91073" bIns="45516" rtlCol="0" anchor="ctr"/>
          <a:lstStyle/>
          <a:p>
            <a:pPr algn="ctr" defTabSz="455364">
              <a:defRPr/>
            </a:pPr>
            <a:endParaRPr lang="en-CA" sz="3000">
              <a:solidFill>
                <a:prstClr val="white"/>
              </a:solidFill>
            </a:endParaRPr>
          </a:p>
        </p:txBody>
      </p:sp>
      <p:pic>
        <p:nvPicPr>
          <p:cNvPr id="13" name="Picture 12" descr="A picture containing clock, light&#10;&#10;Description automatically generated">
            <a:extLst>
              <a:ext uri="{FF2B5EF4-FFF2-40B4-BE49-F238E27FC236}">
                <a16:creationId xmlns:a16="http://schemas.microsoft.com/office/drawing/2014/main" xmlns="" id="{90BE48E9-DC2F-5840-A3E3-0B68230F6C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4" y="7719328"/>
            <a:ext cx="2142869" cy="57057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92ACFC55-9E7B-FC4B-B196-EF17534A94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988" y="629656"/>
            <a:ext cx="13378614" cy="5984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4416" indent="0">
              <a:buNone/>
              <a:defRPr sz="3200">
                <a:solidFill>
                  <a:srgbClr val="284D60"/>
                </a:solidFill>
              </a:defRPr>
            </a:lvl2pPr>
            <a:lvl3pPr marL="908832" indent="0">
              <a:buNone/>
              <a:defRPr sz="3200">
                <a:solidFill>
                  <a:srgbClr val="284D60"/>
                </a:solidFill>
              </a:defRPr>
            </a:lvl3pPr>
            <a:lvl4pPr marL="1363241" indent="0">
              <a:buNone/>
              <a:defRPr sz="3200">
                <a:solidFill>
                  <a:srgbClr val="284D60"/>
                </a:solidFill>
              </a:defRPr>
            </a:lvl4pPr>
            <a:lvl5pPr marL="1817626" indent="0">
              <a:buNone/>
              <a:defRPr sz="3200">
                <a:solidFill>
                  <a:srgbClr val="284D60"/>
                </a:solidFill>
              </a:defRPr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14BCCB-44C7-4642-9DA1-F7721CFE15FA}"/>
              </a:ext>
            </a:extLst>
          </p:cNvPr>
          <p:cNvSpPr/>
          <p:nvPr userDrawn="1"/>
        </p:nvSpPr>
        <p:spPr>
          <a:xfrm>
            <a:off x="8" y="1158349"/>
            <a:ext cx="14630400" cy="45719"/>
          </a:xfrm>
          <a:prstGeom prst="rect">
            <a:avLst/>
          </a:prstGeom>
          <a:gradFill flip="none" rotWithShape="1">
            <a:gsLst>
              <a:gs pos="0">
                <a:srgbClr val="96A9B9"/>
              </a:gs>
              <a:gs pos="53000">
                <a:srgbClr val="284D60"/>
              </a:gs>
              <a:gs pos="23000">
                <a:srgbClr val="5A7890"/>
              </a:gs>
              <a:gs pos="100000">
                <a:srgbClr val="00344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7" tIns="45418" rIns="90887" bIns="45418" rtlCol="0" anchor="ctr"/>
          <a:lstStyle/>
          <a:p>
            <a:pPr algn="ctr"/>
            <a:endParaRPr lang="en-CA" sz="1800">
              <a:solidFill>
                <a:prstClr val="white"/>
              </a:solidFill>
            </a:endParaRPr>
          </a:p>
        </p:txBody>
      </p:sp>
      <p:pic>
        <p:nvPicPr>
          <p:cNvPr id="8" name="Picture 7" descr="A picture containing building, mirror, window&#10;&#10;Description automatically generated">
            <a:extLst>
              <a:ext uri="{FF2B5EF4-FFF2-40B4-BE49-F238E27FC236}">
                <a16:creationId xmlns:a16="http://schemas.microsoft.com/office/drawing/2014/main" xmlns="" id="{F19AC28F-6C6F-4FDC-940B-6FD95B7E9E8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53062" y="902677"/>
            <a:ext cx="558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0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kn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86A195-A1A6-4EC4-9D01-5DF1017210BC}"/>
              </a:ext>
            </a:extLst>
          </p:cNvPr>
          <p:cNvSpPr/>
          <p:nvPr userDrawn="1"/>
        </p:nvSpPr>
        <p:spPr>
          <a:xfrm>
            <a:off x="8" y="163"/>
            <a:ext cx="14630400" cy="7619999"/>
          </a:xfrm>
          <a:prstGeom prst="rect">
            <a:avLst/>
          </a:prstGeom>
          <a:gradFill flip="none" rotWithShape="1">
            <a:gsLst>
              <a:gs pos="0">
                <a:srgbClr val="4B6B81"/>
              </a:gs>
              <a:gs pos="7000">
                <a:srgbClr val="55748A"/>
              </a:gs>
              <a:gs pos="54000">
                <a:srgbClr val="2B4F63"/>
              </a:gs>
              <a:gs pos="78000">
                <a:srgbClr val="003447"/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7" tIns="45418" rIns="90887" bIns="45418"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B961AE1-25FD-4BB2-BD9D-0A026B2B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85" y="438150"/>
            <a:ext cx="12617450" cy="98034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1C54875-FB8B-4B4D-89FC-BA9A9EB5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1856642"/>
            <a:ext cx="12618720" cy="5221606"/>
          </a:xfrm>
        </p:spPr>
        <p:txBody>
          <a:bodyPr/>
          <a:lstStyle>
            <a:lvl1pPr marL="536437" indent="-536437">
              <a:buSzPct val="70000"/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1071394" indent="-534856">
              <a:buSzPct val="70000"/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2pPr>
            <a:lvl3pPr marL="1607762" indent="-536437">
              <a:buSzPct val="70000"/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3pPr>
            <a:lvl4pPr marL="2144219" indent="-536437">
              <a:buSzPct val="70000"/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4pPr>
            <a:lvl5pPr marL="2679020" indent="-534856">
              <a:buSzPct val="70000"/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D368A84-8929-4C51-8D7C-D3A267F71315}"/>
              </a:ext>
            </a:extLst>
          </p:cNvPr>
          <p:cNvSpPr/>
          <p:nvPr userDrawn="1"/>
        </p:nvSpPr>
        <p:spPr>
          <a:xfrm>
            <a:off x="8" y="1158349"/>
            <a:ext cx="14630400" cy="45719"/>
          </a:xfrm>
          <a:prstGeom prst="rect">
            <a:avLst/>
          </a:prstGeom>
          <a:gradFill flip="none" rotWithShape="1">
            <a:gsLst>
              <a:gs pos="0">
                <a:srgbClr val="96A9B9"/>
              </a:gs>
              <a:gs pos="53000">
                <a:srgbClr val="284D60"/>
              </a:gs>
              <a:gs pos="23000">
                <a:srgbClr val="5A7890"/>
              </a:gs>
              <a:gs pos="100000">
                <a:srgbClr val="00344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7" tIns="45418" rIns="90887" bIns="45418" rtlCol="0" anchor="ctr"/>
          <a:lstStyle/>
          <a:p>
            <a:pPr algn="ctr"/>
            <a:endParaRPr lang="en-CA" sz="1800">
              <a:solidFill>
                <a:prstClr val="white"/>
              </a:solidFill>
            </a:endParaRPr>
          </a:p>
        </p:txBody>
      </p:sp>
      <p:pic>
        <p:nvPicPr>
          <p:cNvPr id="7" name="Picture 6" descr="A picture containing building, mirror, window&#10;&#10;Description automatically generated">
            <a:extLst>
              <a:ext uri="{FF2B5EF4-FFF2-40B4-BE49-F238E27FC236}">
                <a16:creationId xmlns:a16="http://schemas.microsoft.com/office/drawing/2014/main" xmlns="" id="{42A77E08-CA2A-444B-BACF-3AA4ED3AD6D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53062" y="902677"/>
            <a:ext cx="558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725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789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5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70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8390C7-3238-4D4A-B471-CC81EBE9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6"/>
          </a:xfrm>
          <a:prstGeom prst="rect">
            <a:avLst/>
          </a:prstGeom>
        </p:spPr>
        <p:txBody>
          <a:bodyPr vert="horz" lIns="91073" tIns="45516" rIns="91073" bIns="455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C21EF8-DBBB-4789-8FA5-765CF6E16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073" tIns="45516" rIns="91073" bIns="455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2CE6B6-6B39-486E-9F54-226886E03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9" y="7627942"/>
            <a:ext cx="3290888" cy="438150"/>
          </a:xfrm>
          <a:prstGeom prst="rect">
            <a:avLst/>
          </a:prstGeom>
        </p:spPr>
        <p:txBody>
          <a:bodyPr vert="horz" lIns="91073" tIns="45516" rIns="91073" bIns="45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2816"/>
            <a:fld id="{FACFF07C-C9BD-4D00-A440-EACE1BD84700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092816"/>
              <a:t>2022-01-14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113649-406B-429D-BC93-6EB6F6CD5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55" y="7627942"/>
            <a:ext cx="4937125" cy="438150"/>
          </a:xfrm>
          <a:prstGeom prst="rect">
            <a:avLst/>
          </a:prstGeom>
        </p:spPr>
        <p:txBody>
          <a:bodyPr vert="horz" lIns="91073" tIns="45516" rIns="91073" bIns="45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2816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7E798D-3C0A-476A-A4A8-ADF97A16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42"/>
            <a:ext cx="3290887" cy="438150"/>
          </a:xfrm>
          <a:prstGeom prst="rect">
            <a:avLst/>
          </a:prstGeom>
        </p:spPr>
        <p:txBody>
          <a:bodyPr vert="horz" lIns="91073" tIns="45516" rIns="91073" bIns="45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2816"/>
            <a:fld id="{127E195B-3D31-476F-BA64-73479AC4D88A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092816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picture containing clock, light&#10;&#10;Description automatically generated">
            <a:extLst>
              <a:ext uri="{FF2B5EF4-FFF2-40B4-BE49-F238E27FC236}">
                <a16:creationId xmlns:a16="http://schemas.microsoft.com/office/drawing/2014/main" xmlns="" id="{4C8DA5F3-49AC-458E-B280-77D0E10B3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" y="7719327"/>
            <a:ext cx="2142869" cy="5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18" r:id="rId1"/>
    <p:sldLayoutId id="2147485924" r:id="rId2"/>
    <p:sldLayoutId id="2147487009" r:id="rId3"/>
    <p:sldLayoutId id="2147485967" r:id="rId4"/>
    <p:sldLayoutId id="2147487033" r:id="rId5"/>
  </p:sldLayoutIdLst>
  <p:txStyles>
    <p:titleStyle>
      <a:lvl1pPr algn="l" defTabSz="9106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7672" indent="-227672" algn="l" defTabSz="9106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3002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38303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593617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48938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04252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578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77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172" indent="-227672" algn="l" defTabSz="9106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46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92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36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22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04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31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246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562" algn="l" defTabSz="9106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77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13" r:id="rId1"/>
    <p:sldLayoutId id="2147487014" r:id="rId2"/>
    <p:sldLayoutId id="2147487015" r:id="rId3"/>
    <p:sldLayoutId id="2147487016" r:id="rId4"/>
    <p:sldLayoutId id="2147487017" r:id="rId5"/>
    <p:sldLayoutId id="2147487018" r:id="rId6"/>
    <p:sldLayoutId id="2147487019" r:id="rId7"/>
    <p:sldLayoutId id="2147487020" r:id="rId8"/>
    <p:sldLayoutId id="2147487021" r:id="rId9"/>
    <p:sldLayoutId id="2147487022" r:id="rId10"/>
    <p:sldLayoutId id="2147487023" r:id="rId11"/>
    <p:sldLayoutId id="2147487024" r:id="rId12"/>
    <p:sldLayoutId id="2147487025" r:id="rId13"/>
    <p:sldLayoutId id="2147487026" r:id="rId14"/>
    <p:sldLayoutId id="2147487027" r:id="rId15"/>
    <p:sldLayoutId id="2147487028" r:id="rId16"/>
    <p:sldLayoutId id="2147487029" r:id="rId17"/>
    <p:sldLayoutId id="2147487030" r:id="rId18"/>
    <p:sldLayoutId id="2147487031" r:id="rId19"/>
    <p:sldLayoutId id="2147487032" r:id="rId20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47EE072-D601-47F2-AD1B-733AF357A835}"/>
              </a:ext>
            </a:extLst>
          </p:cNvPr>
          <p:cNvSpPr/>
          <p:nvPr/>
        </p:nvSpPr>
        <p:spPr>
          <a:xfrm>
            <a:off x="-1" y="110402"/>
            <a:ext cx="14630401" cy="2609039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54000">
                <a:srgbClr val="2B4F63"/>
              </a:gs>
              <a:gs pos="78000">
                <a:srgbClr val="00344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0" tIns="45520" rIns="91070" bIns="45520" rtlCol="0" anchor="ctr"/>
          <a:lstStyle/>
          <a:p>
            <a:pPr algn="ctr" defTabSz="455353">
              <a:defRPr/>
            </a:pPr>
            <a:endParaRPr lang="en-CA" sz="30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15207" y="5824010"/>
            <a:ext cx="3352805" cy="53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0" tIns="45520" rIns="91070" bIns="45520" spcCol="0" rtlCol="0" anchor="ctr"/>
          <a:lstStyle/>
          <a:p>
            <a:pPr algn="ctr" defTabSz="1092803"/>
            <a:endParaRPr lang="en-IN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42180CF-3CFB-4E85-9D94-0B366B456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52" y="5160132"/>
            <a:ext cx="4641352" cy="1327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D509ED4-6219-47DA-8B11-62E899C97C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H="1">
            <a:off x="4052689" y="4582584"/>
            <a:ext cx="4185598" cy="191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5520D68-77A6-4480-90F9-B4F6C9F76D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378" y="4843073"/>
            <a:ext cx="4599419" cy="1654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B03BEC-9EF0-4AF1-988E-6C85D72B7F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0180" y="5525739"/>
            <a:ext cx="2320170" cy="10609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35EB0AF-E74F-412B-83E4-63862B8B2433}"/>
              </a:ext>
            </a:extLst>
          </p:cNvPr>
          <p:cNvSpPr/>
          <p:nvPr/>
        </p:nvSpPr>
        <p:spPr>
          <a:xfrm>
            <a:off x="-1" y="6476065"/>
            <a:ext cx="14630401" cy="1870310"/>
          </a:xfrm>
          <a:prstGeom prst="rect">
            <a:avLst/>
          </a:prstGeom>
          <a:solidFill>
            <a:srgbClr val="00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0" tIns="45520" rIns="91070" bIns="45520" rtlCol="0" anchor="ctr"/>
          <a:lstStyle/>
          <a:p>
            <a:pPr algn="ctr" defTabSz="455353">
              <a:defRPr/>
            </a:pPr>
            <a:endParaRPr lang="en-CA" sz="300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7BBD824-BA04-4D26-B1DB-27A67C76EB49}"/>
              </a:ext>
            </a:extLst>
          </p:cNvPr>
          <p:cNvSpPr txBox="1"/>
          <p:nvPr/>
        </p:nvSpPr>
        <p:spPr>
          <a:xfrm>
            <a:off x="2658720" y="5040353"/>
            <a:ext cx="9312958" cy="584569"/>
          </a:xfrm>
          <a:prstGeom prst="rect">
            <a:avLst/>
          </a:prstGeom>
          <a:noFill/>
        </p:spPr>
        <p:txBody>
          <a:bodyPr wrap="square" lIns="91256" tIns="45618" rIns="91256" bIns="45618">
            <a:spAutoFit/>
          </a:bodyPr>
          <a:lstStyle/>
          <a:p>
            <a:pPr algn="ctr" defTabSz="1457052">
              <a:defRPr/>
            </a:pPr>
            <a:r>
              <a:rPr lang="en-CA" sz="3200" dirty="0">
                <a:solidFill>
                  <a:srgbClr val="05374A"/>
                </a:solidFill>
                <a:latin typeface="Xolonium" panose="02000503000000000000" pitchFamily="50" charset="0"/>
                <a:ea typeface="Segoe UI Black" panose="020B0A02040204020203" pitchFamily="34" charset="0"/>
                <a:cs typeface="Segoe UI Black" panose="020B0A02040204020203" pitchFamily="34" charset="0"/>
              </a:rPr>
              <a:t>Helping the World Build Better Digitally</a:t>
            </a:r>
          </a:p>
        </p:txBody>
      </p:sp>
      <p:pic>
        <p:nvPicPr>
          <p:cNvPr id="4" name="Picture 2" descr="D:\Teknobuilt\C Drive\Teknobuilt\K-Startup\2020-10-29 K-Startup Competition Readiness\2020-11-06 Deck Submitted for 12th Nov\Teknobuilt Collage.png">
            <a:extLst>
              <a:ext uri="{FF2B5EF4-FFF2-40B4-BE49-F238E27FC236}">
                <a16:creationId xmlns:a16="http://schemas.microsoft.com/office/drawing/2014/main" xmlns="" id="{74875C7B-4806-422B-8A08-BCC6160B7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4"/>
          <a:stretch/>
        </p:blipFill>
        <p:spPr bwMode="auto">
          <a:xfrm>
            <a:off x="6958342" y="1259087"/>
            <a:ext cx="7672062" cy="379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50408A-91DD-4E59-80BB-443FD7F879DA}"/>
              </a:ext>
            </a:extLst>
          </p:cNvPr>
          <p:cNvSpPr/>
          <p:nvPr/>
        </p:nvSpPr>
        <p:spPr>
          <a:xfrm>
            <a:off x="8249900" y="4305459"/>
            <a:ext cx="2998474" cy="48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0" tIns="45520" rIns="91070" bIns="45520" spcCol="0" rtlCol="0" anchor="ctr"/>
          <a:lstStyle/>
          <a:p>
            <a:pPr algn="ctr" defTabSz="1092803"/>
            <a:endParaRPr lang="en-IN">
              <a:solidFill>
                <a:prstClr val="white"/>
              </a:solidFill>
            </a:endParaRPr>
          </a:p>
        </p:txBody>
      </p:sp>
      <p:pic>
        <p:nvPicPr>
          <p:cNvPr id="9" name="Picture 2" descr="C:\Users\Dell\Downloads\GIS Map (1).jpg">
            <a:extLst>
              <a:ext uri="{FF2B5EF4-FFF2-40B4-BE49-F238E27FC236}">
                <a16:creationId xmlns:a16="http://schemas.microsoft.com/office/drawing/2014/main" xmlns="" id="{2CBEFF04-1C50-4B34-93BE-56E5EF4F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537" y="3017448"/>
            <a:ext cx="2807776" cy="17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2C1F42-B657-4072-9C93-35265D09F792}"/>
              </a:ext>
            </a:extLst>
          </p:cNvPr>
          <p:cNvSpPr txBox="1"/>
          <p:nvPr/>
        </p:nvSpPr>
        <p:spPr>
          <a:xfrm>
            <a:off x="8354795" y="6882913"/>
            <a:ext cx="6095482" cy="953909"/>
          </a:xfrm>
          <a:prstGeom prst="rect">
            <a:avLst/>
          </a:prstGeom>
          <a:noFill/>
        </p:spPr>
        <p:txBody>
          <a:bodyPr wrap="square" lIns="91070" tIns="45520" rIns="91070" bIns="45520" anchor="t">
            <a:spAutoFit/>
          </a:bodyPr>
          <a:lstStyle/>
          <a:p>
            <a:pPr defTabSz="1092803"/>
            <a:r>
              <a:rPr lang="en-US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End to End Digital HSE Platform </a:t>
            </a:r>
          </a:p>
          <a:p>
            <a:pPr defTabSz="1092803"/>
            <a:r>
              <a:rPr lang="en-US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with AI &amp; GIS Technology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B40E820-A66F-4BB9-8EB0-AC21E1470CA4}"/>
              </a:ext>
            </a:extLst>
          </p:cNvPr>
          <p:cNvSpPr/>
          <p:nvPr/>
        </p:nvSpPr>
        <p:spPr>
          <a:xfrm>
            <a:off x="1065720" y="6984250"/>
            <a:ext cx="3491320" cy="707688"/>
          </a:xfrm>
          <a:prstGeom prst="rect">
            <a:avLst/>
          </a:prstGeom>
        </p:spPr>
        <p:txBody>
          <a:bodyPr wrap="square" lIns="90887" tIns="45418" rIns="90887" bIns="45418">
            <a:spAutoFit/>
          </a:bodyPr>
          <a:lstStyle/>
          <a:p>
            <a:pPr defTabSz="1454076">
              <a:defRPr/>
            </a:pPr>
            <a:r>
              <a:rPr lang="en-CA" sz="4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 Lt" panose="02000400000000000000" pitchFamily="50" charset="0"/>
                <a:ea typeface="Segoe UI Black" panose="020B0A02040204020203" pitchFamily="34" charset="0"/>
                <a:cs typeface="Segoe UI Black" panose="020B0A02040204020203" pitchFamily="34" charset="0"/>
              </a:rPr>
              <a:t>PACE HSE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92" y="3047954"/>
            <a:ext cx="4157859" cy="10689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DA91E2C-9C04-452E-BC50-7B4E3D88237B}"/>
              </a:ext>
            </a:extLst>
          </p:cNvPr>
          <p:cNvGrpSpPr/>
          <p:nvPr/>
        </p:nvGrpSpPr>
        <p:grpSpPr>
          <a:xfrm>
            <a:off x="241372" y="6989776"/>
            <a:ext cx="740178" cy="740178"/>
            <a:chOff x="1646073" y="2012678"/>
            <a:chExt cx="795774" cy="79577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002943D-CFC7-4029-888C-7311E3B937A3}"/>
                </a:ext>
              </a:extLst>
            </p:cNvPr>
            <p:cNvSpPr/>
            <p:nvPr/>
          </p:nvSpPr>
          <p:spPr>
            <a:xfrm>
              <a:off x="1646073" y="2012678"/>
              <a:ext cx="795774" cy="795774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4416">
                <a:defRPr/>
              </a:pPr>
              <a:endParaRPr lang="en-CA" sz="2000">
                <a:solidFill>
                  <a:prstClr val="whit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4393BA82-9FC5-418A-B935-FB85FA5D8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559" y="2062521"/>
              <a:ext cx="579888" cy="6960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51681CB9-96E6-4491-B5C0-6D27FBE0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252" y="2062521"/>
              <a:ext cx="579888" cy="6960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2E31F4A-7BC2-451D-A113-D9921C9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934" y="2054646"/>
              <a:ext cx="579888" cy="696089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4" y="2961806"/>
            <a:ext cx="2061999" cy="13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Broadcast Request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28145"/>
            <a:ext cx="10452538" cy="6363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26" y="1381288"/>
            <a:ext cx="657225" cy="390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12014" y="1381288"/>
            <a:ext cx="1040525" cy="390525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67850" y="1381287"/>
            <a:ext cx="3752191" cy="2733513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Delete option need to be Provided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User clicks Favorite then a Separate Dashboard will appear for favorite packages </a:t>
            </a:r>
          </a:p>
        </p:txBody>
      </p:sp>
      <p:cxnSp>
        <p:nvCxnSpPr>
          <p:cNvPr id="8" name="Elbow Connector 7"/>
          <p:cNvCxnSpPr>
            <a:stCxn id="5" idx="3"/>
            <a:endCxn id="6" idx="1"/>
          </p:cNvCxnSpPr>
          <p:nvPr/>
        </p:nvCxnSpPr>
        <p:spPr>
          <a:xfrm>
            <a:off x="10452539" y="1576551"/>
            <a:ext cx="315311" cy="1171493"/>
          </a:xfrm>
          <a:prstGeom prst="bentConnector3">
            <a:avLst/>
          </a:prstGeom>
          <a:ln>
            <a:solidFill>
              <a:srgbClr val="C7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Favorite/ Play Dashboard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8" y="1228144"/>
            <a:ext cx="6972136" cy="5204552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3" idx="2"/>
            <a:endCxn id="7" idx="0"/>
          </p:cNvCxnSpPr>
          <p:nvPr/>
        </p:nvCxnSpPr>
        <p:spPr>
          <a:xfrm rot="16200000" flipH="1">
            <a:off x="4093705" y="6387047"/>
            <a:ext cx="778964" cy="870262"/>
          </a:xfrm>
          <a:prstGeom prst="bentConnector3">
            <a:avLst>
              <a:gd name="adj1" fmla="val 50000"/>
            </a:avLst>
          </a:prstGeom>
          <a:ln>
            <a:solidFill>
              <a:srgbClr val="C7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622493" y="7211660"/>
            <a:ext cx="4591649" cy="91015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Should have option for selecting the Preference </a:t>
            </a:r>
            <a:r>
              <a:rPr lang="en-US">
                <a:solidFill>
                  <a:schemeClr val="tx1"/>
                </a:solidFill>
              </a:rPr>
              <a:t>to play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44510" y="2648607"/>
            <a:ext cx="725214" cy="378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707117" y="2719552"/>
            <a:ext cx="268014" cy="2364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44510" y="4258256"/>
            <a:ext cx="725214" cy="378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Isosceles Triangle 12"/>
          <p:cNvSpPr/>
          <p:nvPr/>
        </p:nvSpPr>
        <p:spPr>
          <a:xfrm rot="10800000">
            <a:off x="5707117" y="4329201"/>
            <a:ext cx="268014" cy="2364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12911" y="4167167"/>
            <a:ext cx="1388410" cy="560549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18318" y="2548571"/>
            <a:ext cx="1388410" cy="560549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105"/>
              </p:ext>
            </p:extLst>
          </p:nvPr>
        </p:nvGraphicFramePr>
        <p:xfrm>
          <a:off x="7699140" y="1354433"/>
          <a:ext cx="19273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387">
                  <a:extLst>
                    <a:ext uri="{9D8B030D-6E8A-4147-A177-3AD203B41FA5}">
                      <a16:colId xmlns:a16="http://schemas.microsoft.com/office/drawing/2014/main" xmlns="" val="1519741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Available Screens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1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Screen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01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Screen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179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Screen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72466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57681"/>
              </p:ext>
            </p:extLst>
          </p:nvPr>
        </p:nvGraphicFramePr>
        <p:xfrm>
          <a:off x="9626527" y="1625760"/>
          <a:ext cx="19273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387">
                  <a:extLst>
                    <a:ext uri="{9D8B030D-6E8A-4147-A177-3AD203B41FA5}">
                      <a16:colId xmlns:a16="http://schemas.microsoft.com/office/drawing/2014/main" xmlns="" val="1519741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Enable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01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79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Content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072466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97982"/>
              </p:ext>
            </p:extLst>
          </p:nvPr>
        </p:nvGraphicFramePr>
        <p:xfrm>
          <a:off x="11553914" y="2773247"/>
          <a:ext cx="19273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387">
                  <a:extLst>
                    <a:ext uri="{9D8B030D-6E8A-4147-A177-3AD203B41FA5}">
                      <a16:colId xmlns:a16="http://schemas.microsoft.com/office/drawing/2014/main" xmlns="" val="1519741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01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3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79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072466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3116910" y="2861441"/>
            <a:ext cx="220718" cy="189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116910" y="3248332"/>
            <a:ext cx="220718" cy="189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116910" y="3635224"/>
            <a:ext cx="220718" cy="189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3116910" y="3977981"/>
            <a:ext cx="220718" cy="189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Screen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1029" y="1228144"/>
            <a:ext cx="11939621" cy="6561189"/>
            <a:chOff x="191029" y="1228144"/>
            <a:chExt cx="11939621" cy="65611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9" y="1228144"/>
              <a:ext cx="11939621" cy="65611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61988" y="2997199"/>
              <a:ext cx="11240545" cy="4385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61988" y="3182552"/>
            <a:ext cx="5110679" cy="491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Number of Accident free days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988" y="2714499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Content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29858" y="3181637"/>
            <a:ext cx="1216009" cy="491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9924" y="2714498"/>
            <a:ext cx="99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Value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12088" y="3181637"/>
            <a:ext cx="1105941" cy="491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22154" y="2714498"/>
            <a:ext cx="99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Slide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8349453" y="3308637"/>
            <a:ext cx="338666" cy="2370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9218327" y="3227011"/>
            <a:ext cx="474133" cy="400318"/>
          </a:xfrm>
          <a:prstGeom prst="mathPlus">
            <a:avLst>
              <a:gd name="adj1" fmla="val 11212"/>
            </a:avLst>
          </a:prstGeom>
          <a:solidFill>
            <a:srgbClr val="F26F12"/>
          </a:solidFill>
          <a:ln>
            <a:solidFill>
              <a:srgbClr val="F26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9752281" y="3032555"/>
            <a:ext cx="508000" cy="789230"/>
          </a:xfrm>
          <a:prstGeom prst="mathMinus">
            <a:avLst>
              <a:gd name="adj1" fmla="val 10995"/>
            </a:avLst>
          </a:prstGeom>
          <a:solidFill>
            <a:srgbClr val="2B4F63"/>
          </a:solidFill>
          <a:ln>
            <a:solidFill>
              <a:srgbClr val="2B4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988" y="3753071"/>
            <a:ext cx="4162412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adds content to be Displayed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8575" y="3829966"/>
            <a:ext cx="2818571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adds Values if any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6852" y="4416295"/>
            <a:ext cx="2818571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Selects the batch/ Set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7732" y="1477672"/>
            <a:ext cx="1439335" cy="423333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B4F63"/>
                </a:solidFill>
                <a:latin typeface="Xolonium" panose="02000503000000000000" pitchFamily="2" charset="0"/>
                <a:ea typeface="Xolonium" panose="02000503000000000000" pitchFamily="2" charset="0"/>
              </a:rPr>
              <a:t>Content</a:t>
            </a:r>
          </a:p>
        </p:txBody>
      </p:sp>
      <p:cxnSp>
        <p:nvCxnSpPr>
          <p:cNvPr id="20" name="Straight Arrow Connector 19"/>
          <p:cNvCxnSpPr>
            <a:stCxn id="9" idx="2"/>
            <a:endCxn id="17" idx="0"/>
          </p:cNvCxnSpPr>
          <p:nvPr/>
        </p:nvCxnSpPr>
        <p:spPr>
          <a:xfrm>
            <a:off x="8165059" y="3672704"/>
            <a:ext cx="1311079" cy="74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Screen 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1029" y="1228144"/>
            <a:ext cx="11939621" cy="6561189"/>
            <a:chOff x="191029" y="1228144"/>
            <a:chExt cx="11939621" cy="65611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9" y="1228144"/>
              <a:ext cx="11939621" cy="65611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61988" y="2997199"/>
              <a:ext cx="11240545" cy="4385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61988" y="3182552"/>
            <a:ext cx="5110679" cy="491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is on control Room at 7.30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988" y="2714499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Content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29858" y="3181637"/>
            <a:ext cx="2604542" cy="491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29858" y="2714498"/>
            <a:ext cx="99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Value</a:t>
            </a:r>
          </a:p>
        </p:txBody>
      </p:sp>
      <p:sp>
        <p:nvSpPr>
          <p:cNvPr id="13" name="Plus 12"/>
          <p:cNvSpPr/>
          <p:nvPr/>
        </p:nvSpPr>
        <p:spPr>
          <a:xfrm>
            <a:off x="9218327" y="3227011"/>
            <a:ext cx="474133" cy="400318"/>
          </a:xfrm>
          <a:prstGeom prst="mathPlus">
            <a:avLst>
              <a:gd name="adj1" fmla="val 11212"/>
            </a:avLst>
          </a:prstGeom>
          <a:solidFill>
            <a:srgbClr val="F26F12"/>
          </a:solidFill>
          <a:ln>
            <a:solidFill>
              <a:srgbClr val="F26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9752281" y="3032555"/>
            <a:ext cx="508000" cy="789230"/>
          </a:xfrm>
          <a:prstGeom prst="mathMinus">
            <a:avLst>
              <a:gd name="adj1" fmla="val 10995"/>
            </a:avLst>
          </a:prstGeom>
          <a:solidFill>
            <a:srgbClr val="2B4F63"/>
          </a:solidFill>
          <a:ln>
            <a:solidFill>
              <a:srgbClr val="2B4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988" y="3753071"/>
            <a:ext cx="4162412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adds content to be Displayed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8575" y="3829966"/>
            <a:ext cx="2818571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adds Values if any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7732" y="1477672"/>
            <a:ext cx="1439335" cy="423333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B4F63"/>
                </a:solidFill>
                <a:latin typeface="Xolonium" panose="02000503000000000000" pitchFamily="2" charset="0"/>
                <a:ea typeface="Xolonium" panose="02000503000000000000" pitchFamily="2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8246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7543BA8-704F-423F-92AE-3DE64C1BE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7F525A-AB75-49F4-A4FB-7E68425F5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818" y="1460815"/>
            <a:ext cx="4642486" cy="4671553"/>
          </a:xfrm>
          <a:prstGeom prst="ellipse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8CDF89-0DA2-4B1E-A1CA-62BB08F77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830" y="3270778"/>
            <a:ext cx="3624462" cy="69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7BE5EB-4743-4E04-A11F-3AC123413C52}"/>
              </a:ext>
            </a:extLst>
          </p:cNvPr>
          <p:cNvSpPr txBox="1"/>
          <p:nvPr/>
        </p:nvSpPr>
        <p:spPr>
          <a:xfrm>
            <a:off x="315085" y="547036"/>
            <a:ext cx="7641550" cy="1076806"/>
          </a:xfrm>
          <a:prstGeom prst="rect">
            <a:avLst/>
          </a:prstGeom>
          <a:noFill/>
        </p:spPr>
        <p:txBody>
          <a:bodyPr wrap="square" lIns="91073" tIns="45516" rIns="91073" bIns="45516" rtlCol="0" anchor="t">
            <a:spAutoFit/>
          </a:bodyPr>
          <a:lstStyle/>
          <a:p>
            <a:pPr defTabSz="1092773"/>
            <a:r>
              <a:rPr lang="en-CA" sz="3200">
                <a:solidFill>
                  <a:prstClr val="white"/>
                </a:solidFill>
                <a:latin typeface="Xolonium" panose="02000503000000000000" pitchFamily="50" charset="0"/>
              </a:rPr>
              <a:t>Enter the Future of </a:t>
            </a:r>
          </a:p>
          <a:p>
            <a:pPr defTabSz="1092773"/>
            <a:r>
              <a:rPr lang="en-CA" sz="3200">
                <a:solidFill>
                  <a:schemeClr val="bg1"/>
                </a:solidFill>
                <a:latin typeface="Xolonium"/>
              </a:rPr>
              <a:t>Digital HSE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DBA6ED-EB64-4197-83F8-151D3D376ED3}"/>
              </a:ext>
            </a:extLst>
          </p:cNvPr>
          <p:cNvSpPr txBox="1"/>
          <p:nvPr/>
        </p:nvSpPr>
        <p:spPr>
          <a:xfrm flipH="1">
            <a:off x="484181" y="7897696"/>
            <a:ext cx="4030504" cy="291976"/>
          </a:xfrm>
          <a:prstGeom prst="rect">
            <a:avLst/>
          </a:prstGeom>
          <a:noFill/>
        </p:spPr>
        <p:txBody>
          <a:bodyPr wrap="square" lIns="91073" tIns="45516" rIns="91073" bIns="45516" rtlCol="0">
            <a:spAutoFit/>
          </a:bodyPr>
          <a:lstStyle/>
          <a:p>
            <a:pPr defTabSz="1092773"/>
            <a:r>
              <a:rPr lang="en-CA" sz="1300">
                <a:solidFill>
                  <a:prstClr val="white"/>
                </a:solidFill>
              </a:rPr>
              <a:t>Canada | UK | USA | India | S. Korea | Italy | 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FC0AD6-7918-4AFC-BA9B-FDB8BE370091}"/>
              </a:ext>
            </a:extLst>
          </p:cNvPr>
          <p:cNvSpPr txBox="1"/>
          <p:nvPr/>
        </p:nvSpPr>
        <p:spPr>
          <a:xfrm>
            <a:off x="483326" y="6576007"/>
            <a:ext cx="5486400" cy="1323027"/>
          </a:xfrm>
          <a:prstGeom prst="rect">
            <a:avLst/>
          </a:prstGeom>
          <a:noFill/>
        </p:spPr>
        <p:txBody>
          <a:bodyPr wrap="square" lIns="91073" tIns="45516" rIns="91073" bIns="45516" rtlCol="0">
            <a:spAutoFit/>
          </a:bodyPr>
          <a:lstStyle/>
          <a:p>
            <a:pPr defTabSz="1092773"/>
            <a:r>
              <a:rPr lang="en-US" sz="1600">
                <a:solidFill>
                  <a:prstClr val="white"/>
                </a:solidFill>
              </a:rPr>
              <a:t> 305, </a:t>
            </a:r>
            <a:r>
              <a:rPr lang="en-US" sz="1600" err="1">
                <a:solidFill>
                  <a:prstClr val="white"/>
                </a:solidFill>
              </a:rPr>
              <a:t>Fulham</a:t>
            </a:r>
            <a:r>
              <a:rPr lang="en-US" sz="1600">
                <a:solidFill>
                  <a:prstClr val="white"/>
                </a:solidFill>
              </a:rPr>
              <a:t> Palace Rd., London, SW6 6TL, United Kingdom</a:t>
            </a:r>
          </a:p>
          <a:p>
            <a:pPr defTabSz="1092773"/>
            <a:r>
              <a:rPr lang="en-US" sz="1600">
                <a:solidFill>
                  <a:prstClr val="white"/>
                </a:solidFill>
              </a:rPr>
              <a:t>+44-7977-171-171</a:t>
            </a:r>
          </a:p>
          <a:p>
            <a:pPr defTabSz="1092773"/>
            <a:endParaRPr lang="en-US" sz="1600">
              <a:solidFill>
                <a:prstClr val="white"/>
              </a:solidFill>
            </a:endParaRPr>
          </a:p>
          <a:p>
            <a:pPr defTabSz="1092773"/>
            <a:r>
              <a:rPr lang="en-US" sz="1600">
                <a:solidFill>
                  <a:prstClr val="white"/>
                </a:solidFill>
              </a:rPr>
              <a:t>1111, 10th Street SW Calgary, AB T2R 1E3, Canada</a:t>
            </a:r>
          </a:p>
          <a:p>
            <a:pPr defTabSz="1092773"/>
            <a:r>
              <a:rPr lang="en-US" sz="1600">
                <a:solidFill>
                  <a:prstClr val="white"/>
                </a:solidFill>
              </a:rPr>
              <a:t>+1-844-835-6610</a:t>
            </a:r>
          </a:p>
        </p:txBody>
      </p:sp>
    </p:spTree>
    <p:extLst>
      <p:ext uri="{BB962C8B-B14F-4D97-AF65-F5344CB8AC3E}">
        <p14:creationId xmlns:p14="http://schemas.microsoft.com/office/powerpoint/2010/main" val="376852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6485" y="323850"/>
            <a:ext cx="12617450" cy="980342"/>
          </a:xfrm>
        </p:spPr>
        <p:txBody>
          <a:bodyPr/>
          <a:lstStyle/>
          <a:p>
            <a:r>
              <a:rPr lang="en-IN" sz="4000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F17278-2623-46CE-A0DE-2096FD8F5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7" y="1856642"/>
            <a:ext cx="12003224" cy="5221606"/>
          </a:xfrm>
        </p:spPr>
        <p:txBody>
          <a:bodyPr vert="horz" lIns="90887" tIns="45418" rIns="90887" bIns="45418" rtlCol="0" anchor="t">
            <a:normAutofit/>
          </a:bodyPr>
          <a:lstStyle/>
          <a:p>
            <a:pPr marL="0" indent="0">
              <a:buNone/>
            </a:pPr>
            <a:endParaRPr lang="en-CA" dirty="0">
              <a:latin typeface="Montserrat"/>
            </a:endParaRPr>
          </a:p>
          <a:p>
            <a:r>
              <a:rPr lang="en-CA" dirty="0">
                <a:latin typeface="Montserrat"/>
              </a:rPr>
              <a:t>Requirement for Broadcast &amp; Media Channel</a:t>
            </a:r>
          </a:p>
          <a:p>
            <a:pPr marL="0" indent="0">
              <a:buNone/>
            </a:pPr>
            <a:endParaRPr lang="en-CA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725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964"/>
            <a:ext cx="12617450" cy="980342"/>
          </a:xfrm>
        </p:spPr>
        <p:txBody>
          <a:bodyPr/>
          <a:lstStyle/>
          <a:p>
            <a:r>
              <a:rPr lang="en-US" dirty="0"/>
              <a:t>Purpose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Show the HSE Related content in Various TV Screens in NTPC Project in the form of a Media Channel (PACE TV)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Broadcast and Media Channel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144"/>
            <a:ext cx="10542718" cy="4838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7214" y="6706483"/>
            <a:ext cx="9080938" cy="769441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UI Need to change As per NTPC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Weather, Stock News &amp; News Feed should be Dynamic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35130" y="2002221"/>
            <a:ext cx="3173282" cy="772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Dash board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735130" y="3747304"/>
            <a:ext cx="3173282" cy="772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show efficiencies and HSE content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3228" y="2159876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4F63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55421" y="2427890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2338" y="3311528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8834" y="5466912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8395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Screen contents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39192"/>
              </p:ext>
            </p:extLst>
          </p:nvPr>
        </p:nvGraphicFramePr>
        <p:xfrm>
          <a:off x="1492467" y="1494219"/>
          <a:ext cx="12806856" cy="507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952">
                  <a:extLst>
                    <a:ext uri="{9D8B030D-6E8A-4147-A177-3AD203B41FA5}">
                      <a16:colId xmlns:a16="http://schemas.microsoft.com/office/drawing/2014/main" xmlns="" val="1212277815"/>
                    </a:ext>
                  </a:extLst>
                </a:gridCol>
                <a:gridCol w="4268952">
                  <a:extLst>
                    <a:ext uri="{9D8B030D-6E8A-4147-A177-3AD203B41FA5}">
                      <a16:colId xmlns:a16="http://schemas.microsoft.com/office/drawing/2014/main" xmlns="" val="4141758075"/>
                    </a:ext>
                  </a:extLst>
                </a:gridCol>
                <a:gridCol w="4268952">
                  <a:extLst>
                    <a:ext uri="{9D8B030D-6E8A-4147-A177-3AD203B41FA5}">
                      <a16:colId xmlns:a16="http://schemas.microsoft.com/office/drawing/2014/main" xmlns="" val="3138654288"/>
                    </a:ext>
                  </a:extLst>
                </a:gridCol>
              </a:tblGrid>
              <a:tr h="889876">
                <a:tc>
                  <a:txBody>
                    <a:bodyPr/>
                    <a:lstStyle/>
                    <a:p>
                      <a:r>
                        <a:rPr lang="en-US" dirty="0"/>
                        <a:t>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 to be Shown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4101635"/>
                  </a:ext>
                </a:extLst>
              </a:tr>
              <a:tr h="889876">
                <a:tc>
                  <a:txBody>
                    <a:bodyPr/>
                    <a:lstStyle/>
                    <a:p>
                      <a:r>
                        <a:rPr lang="en-US" dirty="0"/>
                        <a:t>Box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  <a:r>
                        <a:rPr lang="en-US" baseline="0" dirty="0"/>
                        <a:t> Posted through the Make Broadcast Request</a:t>
                      </a:r>
                    </a:p>
                    <a:p>
                      <a:r>
                        <a:rPr lang="en-US" baseline="0" dirty="0"/>
                        <a:t>If admin User want to project any Content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PDF,</a:t>
                      </a:r>
                      <a:r>
                        <a:rPr lang="en-US" baseline="0" dirty="0"/>
                        <a:t> PPT, Videos (</a:t>
                      </a:r>
                      <a:r>
                        <a:rPr lang="en-US" dirty="0"/>
                        <a:t>Values Safety Stars / Recognitions &amp; Rewards, Critical Works ongoing,  Notifications, Safety Slogans)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3252215"/>
                  </a:ext>
                </a:extLst>
              </a:tr>
              <a:tr h="889876">
                <a:tc>
                  <a:txBody>
                    <a:bodyPr/>
                    <a:lstStyle/>
                    <a:p>
                      <a:r>
                        <a:rPr lang="en-US" dirty="0"/>
                        <a:t>Box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Dashboard for Project Location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7357638"/>
                  </a:ext>
                </a:extLst>
              </a:tr>
              <a:tr h="889876">
                <a:tc>
                  <a:txBody>
                    <a:bodyPr/>
                    <a:lstStyle/>
                    <a:p>
                      <a:r>
                        <a:rPr lang="en-US" dirty="0"/>
                        <a:t>Box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 headlines</a:t>
                      </a:r>
                      <a:br>
                        <a:rPr lang="en-US" dirty="0"/>
                      </a:br>
                      <a:r>
                        <a:rPr lang="en-US" dirty="0"/>
                        <a:t>and also content can added</a:t>
                      </a:r>
                      <a:r>
                        <a:rPr lang="en-US" baseline="0" dirty="0"/>
                        <a:t> by Admin for Box 3</a:t>
                      </a:r>
                    </a:p>
                    <a:p>
                      <a:r>
                        <a:rPr lang="en-US" baseline="0" dirty="0"/>
                        <a:t>Like HSE Stats and figures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Initially stock news will shown </a:t>
                      </a:r>
                    </a:p>
                    <a:p>
                      <a:r>
                        <a:rPr lang="en-US" baseline="0" dirty="0"/>
                        <a:t>Below stock news if any content will be added by admin will appear.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6502445"/>
                  </a:ext>
                </a:extLst>
              </a:tr>
              <a:tr h="889876">
                <a:tc>
                  <a:txBody>
                    <a:bodyPr/>
                    <a:lstStyle/>
                    <a:p>
                      <a:r>
                        <a:rPr lang="en-US" dirty="0"/>
                        <a:t>Box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 Feed</a:t>
                      </a:r>
                      <a:r>
                        <a:rPr lang="en-US" baseline="0" dirty="0"/>
                        <a:t> 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Content added by Admin for Box 4</a:t>
                      </a:r>
                    </a:p>
                    <a:p>
                      <a:r>
                        <a:rPr lang="en-US" baseline="0" dirty="0"/>
                        <a:t>Like NTPC Values, Messages, Stars, Notifications </a:t>
                      </a:r>
                      <a:r>
                        <a:rPr lang="en-US" baseline="0" dirty="0" err="1"/>
                        <a:t>etc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Text which will be added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535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53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8" y="0"/>
            <a:ext cx="1316736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65" y="733098"/>
            <a:ext cx="1539583" cy="3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43891"/>
            <a:ext cx="13378614" cy="5984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Weather Dashboard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589867" y="1583744"/>
            <a:ext cx="6923389" cy="3325539"/>
            <a:chOff x="0" y="1228144"/>
            <a:chExt cx="6923389" cy="33255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28144"/>
              <a:ext cx="6835830" cy="332553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68647" y="1374837"/>
              <a:ext cx="215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Date: </a:t>
              </a:r>
              <a:r>
                <a:rPr lang="en-US" sz="1800" b="1" dirty="0">
                  <a:solidFill>
                    <a:srgbClr val="F26F12"/>
                  </a:solidFill>
                  <a:latin typeface="Montserrat" panose="00000500000000000000" pitchFamily="2" charset="0"/>
                </a:rPr>
                <a:t>03-06-2021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68647" y="1777651"/>
              <a:ext cx="245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Time: </a:t>
              </a:r>
              <a:r>
                <a:rPr lang="en-US" sz="1800" b="1" dirty="0">
                  <a:solidFill>
                    <a:srgbClr val="F26F12"/>
                  </a:solidFill>
                  <a:latin typeface="Montserrat" panose="00000500000000000000" pitchFamily="2" charset="0"/>
                </a:rPr>
                <a:t>02:47 PM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2246" y="2567772"/>
              <a:ext cx="2617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Temperature: </a:t>
              </a:r>
              <a:r>
                <a:rPr lang="en-US" sz="1800" b="1" dirty="0">
                  <a:solidFill>
                    <a:srgbClr val="F26F12"/>
                  </a:solidFill>
                  <a:latin typeface="Montserrat" panose="00000500000000000000" pitchFamily="2" charset="0"/>
                </a:rPr>
                <a:t>36/30˚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2246" y="3475276"/>
              <a:ext cx="59120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Weather: </a:t>
              </a:r>
              <a:r>
                <a:rPr lang="en-US" dirty="0">
                  <a:solidFill>
                    <a:srgbClr val="F26F12"/>
                  </a:solidFill>
                  <a:latin typeface="Montserrat" panose="00000500000000000000" pitchFamily="2" charset="0"/>
                </a:rPr>
                <a:t>Light rain. Increasing cloudiness</a:t>
              </a:r>
              <a:r>
                <a:rPr lang="en-US" dirty="0">
                  <a:latin typeface="Montserrat" panose="00000500000000000000" pitchFamily="2" charset="0"/>
                </a:rPr>
                <a:t>.</a:t>
              </a:r>
              <a:endParaRPr lang="en-US" sz="1800" b="1" dirty="0">
                <a:solidFill>
                  <a:srgbClr val="F26F12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728" y="3021524"/>
              <a:ext cx="245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Wind: </a:t>
              </a:r>
              <a:r>
                <a:rPr lang="en-US" sz="1800" b="1" dirty="0">
                  <a:solidFill>
                    <a:srgbClr val="F26F12"/>
                  </a:solidFill>
                  <a:latin typeface="Montserrat" panose="00000500000000000000" pitchFamily="2" charset="0"/>
                </a:rPr>
                <a:t>13Km/h 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2094216" y="3026070"/>
              <a:ext cx="5257" cy="339136"/>
            </a:xfrm>
            <a:prstGeom prst="straightConnector1">
              <a:avLst/>
            </a:prstGeom>
            <a:ln w="31750">
              <a:solidFill>
                <a:srgbClr val="F26F1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532" y="2342657"/>
              <a:ext cx="1258703" cy="125870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043516" y="5257180"/>
            <a:ext cx="3928532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Weather Dashboard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98326" y="7798713"/>
            <a:ext cx="7654742" cy="430887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https://www.timeanddate.com/weather/india/guntur/ext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3714" y="4201445"/>
            <a:ext cx="411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Precautions Need to scroll </a:t>
            </a:r>
          </a:p>
        </p:txBody>
      </p:sp>
    </p:spTree>
    <p:extLst>
      <p:ext uri="{BB962C8B-B14F-4D97-AF65-F5344CB8AC3E}">
        <p14:creationId xmlns:p14="http://schemas.microsoft.com/office/powerpoint/2010/main" val="202741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Broadcast Request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8144"/>
            <a:ext cx="10351495" cy="47469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48552" y="3042745"/>
            <a:ext cx="1576551" cy="378372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367260" y="1781502"/>
            <a:ext cx="4059982" cy="945931"/>
          </a:xfrm>
          <a:prstGeom prst="rect">
            <a:avLst/>
          </a:prstGeom>
          <a:noFill/>
          <a:ln>
            <a:solidFill>
              <a:srgbClr val="C7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create a New Broadcast Request</a:t>
            </a:r>
          </a:p>
        </p:txBody>
      </p:sp>
      <p:cxnSp>
        <p:nvCxnSpPr>
          <p:cNvPr id="10" name="Elbow Connector 9"/>
          <p:cNvCxnSpPr>
            <a:stCxn id="5" idx="3"/>
            <a:endCxn id="6" idx="1"/>
          </p:cNvCxnSpPr>
          <p:nvPr/>
        </p:nvCxnSpPr>
        <p:spPr>
          <a:xfrm flipV="1">
            <a:off x="7725103" y="2254468"/>
            <a:ext cx="2642157" cy="977463"/>
          </a:xfrm>
          <a:prstGeom prst="bentConnector3">
            <a:avLst/>
          </a:prstGeom>
          <a:ln>
            <a:solidFill>
              <a:srgbClr val="C7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Terminator 16"/>
          <p:cNvSpPr/>
          <p:nvPr/>
        </p:nvSpPr>
        <p:spPr>
          <a:xfrm>
            <a:off x="630290" y="3030481"/>
            <a:ext cx="1181578" cy="374869"/>
          </a:xfrm>
          <a:prstGeom prst="flowChartTerminator">
            <a:avLst/>
          </a:prstGeom>
          <a:solidFill>
            <a:srgbClr val="F26F12"/>
          </a:solidFill>
          <a:ln>
            <a:solidFill>
              <a:srgbClr val="F26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Screen 1</a:t>
            </a:r>
          </a:p>
        </p:txBody>
      </p:sp>
      <p:sp>
        <p:nvSpPr>
          <p:cNvPr id="18" name="Flowchart: Terminator 17"/>
          <p:cNvSpPr/>
          <p:nvPr/>
        </p:nvSpPr>
        <p:spPr>
          <a:xfrm>
            <a:off x="1881384" y="3018313"/>
            <a:ext cx="1181578" cy="374869"/>
          </a:xfrm>
          <a:prstGeom prst="flowChartTerminator">
            <a:avLst/>
          </a:prstGeom>
          <a:solidFill>
            <a:srgbClr val="2B4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Screen 3</a:t>
            </a:r>
          </a:p>
        </p:txBody>
      </p:sp>
      <p:sp>
        <p:nvSpPr>
          <p:cNvPr id="19" name="Flowchart: Terminator 18"/>
          <p:cNvSpPr/>
          <p:nvPr/>
        </p:nvSpPr>
        <p:spPr>
          <a:xfrm>
            <a:off x="3115355" y="3018312"/>
            <a:ext cx="1287311" cy="374870"/>
          </a:xfrm>
          <a:prstGeom prst="flowChartTerminator">
            <a:avLst/>
          </a:prstGeom>
          <a:solidFill>
            <a:srgbClr val="2B4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Screen 4</a:t>
            </a:r>
          </a:p>
        </p:txBody>
      </p:sp>
    </p:spTree>
    <p:extLst>
      <p:ext uri="{BB962C8B-B14F-4D97-AF65-F5344CB8AC3E}">
        <p14:creationId xmlns:p14="http://schemas.microsoft.com/office/powerpoint/2010/main" val="137714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7" y="1365031"/>
            <a:ext cx="13987555" cy="6312776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2001"/>
            <a:ext cx="13378614" cy="5984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Broadcast Request</a:t>
            </a:r>
          </a:p>
        </p:txBody>
      </p:sp>
    </p:spTree>
    <p:extLst>
      <p:ext uri="{BB962C8B-B14F-4D97-AF65-F5344CB8AC3E}">
        <p14:creationId xmlns:p14="http://schemas.microsoft.com/office/powerpoint/2010/main" val="3437280039"/>
      </p:ext>
    </p:extLst>
  </p:cSld>
  <p:clrMapOvr>
    <a:masterClrMapping/>
  </p:clrMapOvr>
</p:sld>
</file>

<file path=ppt/theme/theme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693098-88f9-4b7f-abea-ce4a434ba5a8">
      <UserInfo>
        <DisplayName>Consuelo</DisplayName>
        <AccountId>504</AccountId>
        <AccountType/>
      </UserInfo>
      <UserInfo>
        <DisplayName>Priyanshu Upadhyay</DisplayName>
        <AccountId>74</AccountId>
        <AccountType/>
      </UserInfo>
      <UserInfo>
        <DisplayName>Mukund Chaudhary</DisplayName>
        <AccountId>240</AccountId>
        <AccountType/>
      </UserInfo>
    </SharedWithUsers>
    <Image xmlns="92126438-7bca-440d-a8ab-7c27a677352a">
      <Url xsi:nil="true"/>
      <Description xsi:nil="true"/>
    </Image>
    <TaxCatchAll xmlns="bc693098-88f9-4b7f-abea-ce4a434ba5a8" xsi:nil="true"/>
    <lcf76f155ced4ddcb4097134ff3c332f xmlns="92126438-7bca-440d-a8ab-7c27a677352a">
      <Terms xmlns="http://schemas.microsoft.com/office/infopath/2007/PartnerControls"/>
    </lcf76f155ced4ddcb4097134ff3c332f>
    <Status xmlns="92126438-7bca-440d-a8ab-7c27a67735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704B4F51A9EB41A1ECC92FE98B02D4" ma:contentTypeVersion="18" ma:contentTypeDescription="Create a new document." ma:contentTypeScope="" ma:versionID="888b9de7a53dd1599a0a04fbc3116df7">
  <xsd:schema xmlns:xsd="http://www.w3.org/2001/XMLSchema" xmlns:xs="http://www.w3.org/2001/XMLSchema" xmlns:p="http://schemas.microsoft.com/office/2006/metadata/properties" xmlns:ns2="92126438-7bca-440d-a8ab-7c27a677352a" xmlns:ns3="bc693098-88f9-4b7f-abea-ce4a434ba5a8" targetNamespace="http://schemas.microsoft.com/office/2006/metadata/properties" ma:root="true" ma:fieldsID="5adb25def42ea542bfb27431c49e193e" ns2:_="" ns3:_="">
    <xsd:import namespace="92126438-7bca-440d-a8ab-7c27a677352a"/>
    <xsd:import namespace="bc693098-88f9-4b7f-abea-ce4a434ba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Image" minOccurs="0"/>
                <xsd:element ref="ns2:MediaLengthInSeconds" minOccurs="0"/>
                <xsd:element ref="ns2:Statu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26438-7bca-440d-a8ab-7c27a67735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Image" ma:index="20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Status" ma:index="22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38e1e22-30e3-4f79-aa79-35619bdbe0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93098-88f9-4b7f-abea-ce4a434ba5a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c36bd0bc-90d4-4d07-8abe-84baada9276b}" ma:internalName="TaxCatchAll" ma:showField="CatchAllData" ma:web="bc693098-88f9-4b7f-abea-ce4a434ba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20FAFE-A1CF-42A2-9DED-C250992A48B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92126438-7bca-440d-a8ab-7c27a677352a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bc693098-88f9-4b7f-abea-ce4a434ba5a8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7F45CE1-1A3F-4C40-8BC8-8A6664EC1C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B21950-7F47-4114-9A56-057C8A71A375}"/>
</file>

<file path=docProps/app.xml><?xml version="1.0" encoding="utf-8"?>
<Properties xmlns="http://schemas.openxmlformats.org/officeDocument/2006/extended-properties" xmlns:vt="http://schemas.openxmlformats.org/officeDocument/2006/docPropsVTypes">
  <TotalTime>50134</TotalTime>
  <Words>393</Words>
  <Application>Microsoft Office PowerPoint</Application>
  <PresentationFormat>Custom</PresentationFormat>
  <Paragraphs>99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9_Custom Design</vt:lpstr>
      <vt:lpstr>Contents Slide Master</vt:lpstr>
      <vt:lpstr>PowerPoint Presentation</vt:lpstr>
      <vt:lpstr>Agenda</vt:lpstr>
      <vt:lpstr>Purpose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</dc:creator>
  <cp:lastModifiedBy>D.J.Designer</cp:lastModifiedBy>
  <cp:revision>641</cp:revision>
  <dcterms:created xsi:type="dcterms:W3CDTF">2020-10-06T01:36:33Z</dcterms:created>
  <dcterms:modified xsi:type="dcterms:W3CDTF">2022-01-14T13:13:58Z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0x010100ED704B4F51A9EB41A1ECC92FE98B02D4</vt:lpwstr>
  </property>
</Properties>
</file>